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7559675" cx="10080625"/>
  <p:notesSz cy="10691800" cx="7559675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801875" x="1260175"/>
            <a:ext cy="4009425" cx="50400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5078600" x="755950"/>
            <a:ext cy="4811300" cx="60477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y="5078600" x="755950"/>
            <a:ext cy="4811300" cx="60477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y="801875" x="1260175"/>
            <a:ext cy="4009425" cx="50400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5078600" x="755950"/>
            <a:ext cy="4811300" cx="60477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y="801875" x="1260175"/>
            <a:ext cy="4009425" cx="50400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y="5078600" x="755950"/>
            <a:ext cy="4811300" cx="6047724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y="801875" x="1260175"/>
            <a:ext cy="4009425" cx="50400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y="5078600" x="755950"/>
            <a:ext cy="4811400" cx="604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y="801875" x="1260175"/>
            <a:ext cy="4009500" cx="50399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7608000" cx="100805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y="17695" x="22330"/>
            <a:ext cy="7584581" cx="12018417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y="971" x="-804"/>
            <a:ext cy="7584581" cx="1159352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-972" x="-933391"/>
            <a:ext cy="7602220" cx="2389632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y="5869" x="-578703"/>
            <a:ext cy="7602220" cx="1549738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825521" x="1192874"/>
            <a:ext cy="1620299" cx="7773299"/>
          </a:xfrm>
          <a:prstGeom prst="rect">
            <a:avLst/>
          </a:prstGeom>
        </p:spPr>
        <p:txBody>
          <a:bodyPr bIns="100775" rIns="100775" lIns="100775" tIns="10077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5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3561446" x="1192874"/>
            <a:ext cy="1020299" cx="7756500"/>
          </a:xfrm>
          <a:prstGeom prst="rect">
            <a:avLst/>
          </a:prstGeom>
        </p:spPr>
        <p:txBody>
          <a:bodyPr bIns="100775" rIns="100775" lIns="100775" tIns="10077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8214" x="-383846"/>
            <a:ext cy="7567889" cx="1902586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828729" x="504031"/>
            <a:ext cy="5335499" cx="9072599"/>
          </a:xfrm>
          <a:prstGeom prst="rect">
            <a:avLst/>
          </a:prstGeom>
        </p:spPr>
        <p:txBody>
          <a:bodyPr bIns="100775" rIns="100775" lIns="100775" tIns="10077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-8214" x="-1233237"/>
            <a:ext cy="7567889" cx="3422796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y="-14271" x="8917315"/>
            <a:ext cy="7573946" cx="1213486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302737" x="504031"/>
            <a:ext cy="1461300" cx="9072599"/>
          </a:xfrm>
          <a:prstGeom prst="rect">
            <a:avLst/>
          </a:prstGeom>
        </p:spPr>
        <p:txBody>
          <a:bodyPr bIns="100775" rIns="100775" lIns="100775" tIns="10077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8214" x="-383846"/>
            <a:ext cy="7567889" cx="1902586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y="-8214" x="-1233237"/>
            <a:ext cy="7567889" cx="3422796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y="-14271" x="8917315"/>
            <a:ext cy="7573946" cx="1213486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302737" x="504031"/>
            <a:ext cy="1461300" cx="9072599"/>
          </a:xfrm>
          <a:prstGeom prst="rect">
            <a:avLst/>
          </a:prstGeom>
        </p:spPr>
        <p:txBody>
          <a:bodyPr bIns="100775" rIns="100775" lIns="100775" tIns="10077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828729" x="504031"/>
            <a:ext cy="5335499" cx="4452299"/>
          </a:xfrm>
          <a:prstGeom prst="rect">
            <a:avLst/>
          </a:prstGeom>
        </p:spPr>
        <p:txBody>
          <a:bodyPr bIns="100775" rIns="100775" lIns="100775" tIns="100775" anchor="t" anchorCtr="0"/>
          <a:lstStyle>
            <a:lvl1pPr>
              <a:spcBef>
                <a:spcPts val="0"/>
              </a:spcBef>
              <a:defRPr sz="3100"/>
            </a:lvl1pPr>
            <a:lvl2pPr>
              <a:spcBef>
                <a:spcPts val="0"/>
              </a:spcBef>
              <a:defRPr sz="2600"/>
            </a:lvl2pPr>
            <a:lvl3pPr>
              <a:spcBef>
                <a:spcPts val="0"/>
              </a:spcBef>
              <a:defRPr sz="2200"/>
            </a:lvl3pPr>
            <a:lvl4pPr>
              <a:spcBef>
                <a:spcPts val="0"/>
              </a:spcBef>
              <a:defRPr sz="2000"/>
            </a:lvl4pPr>
            <a:lvl5pPr>
              <a:spcBef>
                <a:spcPts val="0"/>
              </a:spcBef>
              <a:defRPr sz="2000"/>
            </a:lvl5pPr>
            <a:lvl6pPr>
              <a:spcBef>
                <a:spcPts val="0"/>
              </a:spcBef>
              <a:defRPr sz="2000"/>
            </a:lvl6pPr>
            <a:lvl7pPr>
              <a:spcBef>
                <a:spcPts val="0"/>
              </a:spcBef>
              <a:defRPr sz="2000"/>
            </a:lvl7pPr>
            <a:lvl8pPr>
              <a:spcBef>
                <a:spcPts val="0"/>
              </a:spcBef>
              <a:defRPr sz="2000"/>
            </a:lvl8pPr>
            <a:lvl9pPr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828729" x="5124317"/>
            <a:ext cy="5335499" cx="4452299"/>
          </a:xfrm>
          <a:prstGeom prst="rect">
            <a:avLst/>
          </a:prstGeom>
        </p:spPr>
        <p:txBody>
          <a:bodyPr bIns="100775" rIns="100775" lIns="100775" tIns="100775" anchor="t" anchorCtr="0"/>
          <a:lstStyle>
            <a:lvl1pPr>
              <a:spcBef>
                <a:spcPts val="0"/>
              </a:spcBef>
              <a:defRPr sz="3100"/>
            </a:lvl1pPr>
            <a:lvl2pPr>
              <a:spcBef>
                <a:spcPts val="0"/>
              </a:spcBef>
              <a:defRPr sz="2600"/>
            </a:lvl2pPr>
            <a:lvl3pPr>
              <a:spcBef>
                <a:spcPts val="0"/>
              </a:spcBef>
              <a:defRPr sz="2200"/>
            </a:lvl3pPr>
            <a:lvl4pPr>
              <a:spcBef>
                <a:spcPts val="0"/>
              </a:spcBef>
              <a:defRPr sz="2000"/>
            </a:lvl4pPr>
            <a:lvl5pPr>
              <a:spcBef>
                <a:spcPts val="0"/>
              </a:spcBef>
              <a:defRPr sz="2000"/>
            </a:lvl5pPr>
            <a:lvl6pPr>
              <a:spcBef>
                <a:spcPts val="0"/>
              </a:spcBef>
              <a:defRPr sz="2000"/>
            </a:lvl6pPr>
            <a:lvl7pPr>
              <a:spcBef>
                <a:spcPts val="0"/>
              </a:spcBef>
              <a:defRPr sz="2000"/>
            </a:lvl7pPr>
            <a:lvl8pPr>
              <a:spcBef>
                <a:spcPts val="0"/>
              </a:spcBef>
              <a:defRPr sz="2000"/>
            </a:lvl8pPr>
            <a:lvl9pPr>
              <a:spcBef>
                <a:spcPts val="0"/>
              </a:spcBef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8214" x="-383846"/>
            <a:ext cy="7567889" cx="1902586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-8214" x="-1233237"/>
            <a:ext cy="7567889" cx="3422796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y="-14271" x="8917315"/>
            <a:ext cy="7573946" cx="1213486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50375" rIns="100775" lIns="100775" tIns="503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302737" x="504031"/>
            <a:ext cy="1461300" cx="9072599"/>
          </a:xfrm>
          <a:prstGeom prst="rect">
            <a:avLst/>
          </a:prstGeom>
        </p:spPr>
        <p:txBody>
          <a:bodyPr bIns="100775" rIns="100775" lIns="100775" tIns="10077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5438072" x="-6905"/>
            <a:ext cy="3417847" cx="10087254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50375" rIns="100775" lIns="100775" tIns="5037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50375" rIns="100775" lIns="100775" tIns="5037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50375" rIns="100775" lIns="100775" tIns="5037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5916496" x="1975873"/>
            <a:ext cy="887100" cx="6048299"/>
          </a:xfrm>
          <a:prstGeom prst="rect">
            <a:avLst/>
          </a:prstGeom>
        </p:spPr>
        <p:txBody>
          <a:bodyPr bIns="100775" rIns="100775" lIns="100775" tIns="100775" anchor="ctr" anchorCtr="0"/>
          <a:lstStyle>
            <a:lvl1pPr algn="ctr">
              <a:spcBef>
                <a:spcPts val="0"/>
              </a:spcBef>
              <a:buSzPct val="100000"/>
              <a:buNone/>
              <a:defRPr sz="2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301319" x="504000"/>
            <a:ext cy="1262400" cx="9071700"/>
          </a:xfrm>
          <a:prstGeom prst="rect">
            <a:avLst/>
          </a:prstGeom>
          <a:noFill/>
          <a:ln>
            <a:noFill/>
          </a:ln>
        </p:spPr>
        <p:txBody>
          <a:bodyPr bIns="100775" rIns="100775" lIns="100775" tIns="100775" anchor="b" anchorCtr="0"/>
          <a:lstStyle>
            <a:lvl1pPr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769040" x="504000"/>
            <a:ext cy="4384500" cx="9071700"/>
          </a:xfrm>
          <a:prstGeom prst="rect">
            <a:avLst/>
          </a:prstGeom>
          <a:noFill/>
          <a:ln>
            <a:noFill/>
          </a:ln>
        </p:spPr>
        <p:txBody>
          <a:bodyPr bIns="100775" rIns="100775" lIns="100775" tIns="100775" anchor="t" anchorCtr="0"/>
          <a:lstStyle>
            <a:lvl1pPr>
              <a:spcBef>
                <a:spcPts val="0"/>
              </a:spcBef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302737" x="504031"/>
            <a:ext cy="1461300" cx="9072599"/>
          </a:xfrm>
          <a:prstGeom prst="rect">
            <a:avLst/>
          </a:prstGeom>
          <a:noFill/>
          <a:ln>
            <a:noFill/>
          </a:ln>
        </p:spPr>
        <p:txBody>
          <a:bodyPr bIns="100775" rIns="100775" lIns="100775" tIns="10077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4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903918" x="504031"/>
            <a:ext cy="4988999" cx="9072599"/>
          </a:xfrm>
          <a:prstGeom prst="rect">
            <a:avLst/>
          </a:prstGeom>
          <a:noFill/>
          <a:ln>
            <a:noFill/>
          </a:ln>
        </p:spPr>
        <p:txBody>
          <a:bodyPr bIns="100775" rIns="100775" lIns="100775" tIns="10077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500"/>
              </a:spcBef>
              <a:buClr>
                <a:schemeClr val="dk2"/>
              </a:buClr>
              <a:buSzPct val="100000"/>
              <a:buFont typeface="Trebuchet MS"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6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9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8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5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7.png" Type="http://schemas.openxmlformats.org/officeDocument/2006/relationships/image" Id="rId4"/><Relationship Target="../media/image43.png" Type="http://schemas.openxmlformats.org/officeDocument/2006/relationships/image" Id="rId3"/><Relationship Target="../media/image44.png" Type="http://schemas.openxmlformats.org/officeDocument/2006/relationships/image" Id="rId5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1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2.png" Type="http://schemas.openxmlformats.org/officeDocument/2006/relationships/image" Id="rId4"/><Relationship Target="www.donabateDojo.com" Type="http://schemas.openxmlformats.org/officeDocument/2006/relationships/hyperlink" TargetMode="External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http://www.facebook.com/DonabateDojo" Type="http://schemas.openxmlformats.org/officeDocument/2006/relationships/hyperlink" TargetMode="External" Id="rId4"/><Relationship Target="mailto:team@donabateDojo.com" Type="http://schemas.openxmlformats.org/officeDocument/2006/relationships/hyperlink" TargetMode="External" Id="rId3"/><Relationship Target="http://www.donabateDojo.com" Type="http://schemas.openxmlformats.org/officeDocument/2006/relationships/hyperlink" TargetMode="External" Id="rId6"/><Relationship Target="https://twitter.com/DonabateDojo" Type="http://schemas.openxmlformats.org/officeDocument/2006/relationships/hyperlink" TargetMode="External" Id="rId5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>
            <a:off y="0" x="0"/>
            <a:ext cy="7559999" cx="1007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89487" x="1483400"/>
            <a:ext cy="3933825" cx="72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Edit on the bottom picture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2850" x="2714185"/>
            <a:ext cy="5137549" cx="465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1704206">
            <a:off y="6479764" x="5245492"/>
            <a:ext cy="447394" cx="94097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/>
        </p:nvSpPr>
        <p:spPr>
          <a:xfrm>
            <a:off y="301326" x="504000"/>
            <a:ext cy="1719599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Select the circle tool and make sure it is the filled in version.</a:t>
            </a:r>
            <a:br>
              <a:rPr sz="2200" lang="en-GB"/>
            </a:br>
            <a:r>
              <a:rPr sz="2200" lang="en-GB"/>
              <a:t>Now click roughly where the ‘x’ is on the picture. This is inline with the top and the left hand side and then drag to the other ‘x’.</a:t>
            </a:r>
            <a:br>
              <a:rPr sz="2200" lang="en-GB"/>
            </a:br>
            <a:r>
              <a:rPr sz="2200" lang="en-GB"/>
              <a:t>It should turn the manhole into a black hole.</a:t>
            </a:r>
            <a:br>
              <a:rPr sz="2200" lang="en-GB"/>
            </a:br>
            <a:r>
              <a:rPr sz="2200" lang="en-GB"/>
              <a:t>If it goes wrong hit ‘undo’ or ‘cancel’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89825" x="960222"/>
            <a:ext cy="4922998" cx="8160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 rot="2592993">
            <a:off y="4782680" x="1558138"/>
            <a:ext cy="293096" cx="5861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 rot="2327282">
            <a:off y="3725896" x="2713495"/>
            <a:ext cy="292967" cx="58616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6" name="Shape 116"/>
          <p:cNvCxnSpPr/>
          <p:nvPr/>
        </p:nvCxnSpPr>
        <p:spPr>
          <a:xfrm flipH="1">
            <a:off y="3918700" x="4489549"/>
            <a:ext cy="107999" cx="185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7" name="Shape 117"/>
          <p:cNvCxnSpPr/>
          <p:nvPr/>
        </p:nvCxnSpPr>
        <p:spPr>
          <a:xfrm>
            <a:off y="3888783" x="4490455"/>
            <a:ext cy="154199" cx="169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8" name="Shape 118"/>
          <p:cNvCxnSpPr/>
          <p:nvPr/>
        </p:nvCxnSpPr>
        <p:spPr>
          <a:xfrm>
            <a:off y="5368900" x="7713950"/>
            <a:ext cy="138900" cx="185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9" name="Shape 119"/>
          <p:cNvCxnSpPr/>
          <p:nvPr/>
        </p:nvCxnSpPr>
        <p:spPr>
          <a:xfrm flipH="1">
            <a:off y="5368900" x="7760325"/>
            <a:ext cy="123299" cx="15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When you are finished click ‘OK’. It should look like this.</a:t>
            </a:r>
            <a:br>
              <a:rPr sz="2200" lang="en-GB"/>
            </a:br>
            <a:r>
              <a:rPr sz="2200" lang="en-GB"/>
              <a:t>Make sure the manhole with the cover is selected.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06450" x="2748937"/>
            <a:ext cy="5041024" cx="45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click on Scripts so we can change the code for this manhole.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17725" x="2520275"/>
            <a:ext cy="4651525" cx="503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the ‘Controls’ button and drag this command onto the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area in the middle.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71275" x="2416575"/>
            <a:ext cy="4761725" cx="52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the little arrow next to ‘space’ and from the drop down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menu pick ‘1’.  If you do not see it, click ‘more...’ and you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should find it in there.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64250" x="3344862"/>
            <a:ext cy="1943100" cx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we need some more items from the ‘controls’ area.</a:t>
            </a:r>
            <a:br>
              <a:rPr sz="2200" lang="en-GB"/>
            </a:br>
            <a:r>
              <a:rPr sz="2200" lang="en-GB"/>
              <a:t>Find these and drag them on :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6025" x="3376987"/>
            <a:ext cy="4812675" cx="33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Join the top ‘if’ statement onto the top.</a:t>
            </a:r>
            <a:br>
              <a:rPr sz="2200" lang="en-GB"/>
            </a:br>
            <a:r>
              <a:rPr sz="2200" lang="en-GB"/>
              <a:t>Put the ‘broadcast’ command inside the top hole.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15525" x="3097212"/>
            <a:ext cy="4457700" cx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and put the other ‘if’ statement inside the bottom hole.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39575" x="3077700"/>
            <a:ext cy="3886200" cx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Remember to save...</a:t>
            </a:r>
          </a:p>
        </p:txBody>
      </p:sp>
      <p:sp>
        <p:nvSpPr>
          <p:cNvPr id="167" name="Shape 167"/>
          <p:cNvSpPr/>
          <p:nvPr/>
        </p:nvSpPr>
        <p:spPr>
          <a:xfrm>
            <a:off y="1621440" x="1691640"/>
            <a:ext cy="5434499" cx="7092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59938" x="2770138"/>
            <a:ext cy="1839799" cx="49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y="2142475" x="3874200"/>
            <a:ext cy="910200" cx="56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/>
        </p:nvSpPr>
        <p:spPr>
          <a:xfrm>
            <a:off y="301319" x="504000"/>
            <a:ext cy="1262160" cx="907164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4400" lang="en-GB" i="0">
                <a:latin typeface="Arial"/>
                <a:ea typeface="Arial"/>
                <a:cs typeface="Arial"/>
                <a:sym typeface="Arial"/>
              </a:rPr>
              <a:t>Install Scratch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1368000" x="752760"/>
            <a:ext cy="1179359" cx="8391240"/>
          </a:xfrm>
          <a:prstGeom prst="rect">
            <a:avLst/>
          </a:prstGeom>
          <a:noFill/>
          <a:ln>
            <a:noFill/>
          </a:ln>
        </p:spPr>
        <p:txBody>
          <a:bodyPr bIns="45000" rIns="90000" lIns="90000" tIns="450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rPr strike="noStrike" u="none" b="0" cap="none" baseline="0" sz="1800" lang="en-GB" i="0">
                <a:latin typeface="Arial"/>
                <a:ea typeface="Arial"/>
                <a:cs typeface="Arial"/>
                <a:sym typeface="Arial"/>
              </a:rPr>
              <a:t>Go to =&gt; </a:t>
            </a:r>
            <a:r>
              <a:rPr strike="noStrike" u="sng" b="0" cap="none" baseline="0" sz="1800" lang="en-GB" i="0">
                <a:latin typeface="Arial"/>
                <a:ea typeface="Arial"/>
                <a:cs typeface="Arial"/>
                <a:sym typeface="Arial"/>
              </a:rPr>
              <a:t>http://scratch.mit.edu/scratch_1.4/</a:t>
            </a:r>
          </a:p>
          <a:p>
            <a:pPr algn="l" rtl="0" lvl="0" marR="0" indent="51435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52" name="Shape 52"/>
          <p:cNvSpPr/>
          <p:nvPr/>
        </p:nvSpPr>
        <p:spPr>
          <a:xfrm>
            <a:off y="2016000" x="2016000"/>
            <a:ext cy="4968000" cx="734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31669" x="965362"/>
            <a:ext cy="5489075" cx="827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we need a variable.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 variable is like a storage box. You name it and then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put something into it like a number. </a:t>
            </a:r>
            <a:br>
              <a:rPr sz="2200" lang="en-GB"/>
            </a:br>
            <a:br>
              <a:rPr sz="2200" lang="en-GB"/>
            </a:br>
            <a:r>
              <a:rPr sz="2200" lang="en-GB"/>
              <a:t>Click on ‘make a variable’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88800" x="3194137"/>
            <a:ext cy="4426199" cx="369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name it ‘guesses’</a:t>
            </a:r>
            <a:br>
              <a:rPr sz="2200" lang="en-GB"/>
            </a:br>
            <a:r>
              <a:rPr sz="2200" lang="en-GB"/>
              <a:t>leave the ‘dot’ on ‘for all sprites’ and click OK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27225" x="2411137"/>
            <a:ext cy="2952375" cx="52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create another one called ‘answer’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63200" x="2546362"/>
            <a:ext cy="2714724" cx="49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Remove the tick next to ‘answer’.  This removes it from the screen (well that would make guessing it a bit easy if you could see it)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40575" x="3381087"/>
            <a:ext cy="5095324" cx="331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/>
        </p:nvSpPr>
        <p:spPr>
          <a:xfrm>
            <a:off y="154274" x="504000"/>
            <a:ext cy="1835999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to make the ‘if’ statements we need to compare things. Click on ‘operators’ and drag on an ‘=’ and a ‘&lt;’</a:t>
            </a:r>
            <a:br>
              <a:rPr sz="2200" lang="en-GB"/>
            </a:br>
            <a:r>
              <a:rPr sz="2200" lang="en-GB"/>
              <a:t>The ‘=’ means the two things are equal</a:t>
            </a:r>
            <a:br>
              <a:rPr sz="2200" lang="en-GB"/>
            </a:br>
            <a:r>
              <a:rPr sz="2200" lang="en-GB"/>
              <a:t>The ‘&lt;’ means the one on the left is less than the one on the right.</a:t>
            </a:r>
            <a:br>
              <a:rPr sz="2200" lang="en-GB"/>
            </a:br>
            <a:r>
              <a:rPr sz="2200" lang="en-GB"/>
              <a:t>We are not using it but ‘&gt;’ means greater than.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2151" x="1069934"/>
            <a:ext cy="4981575" cx="79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go back to ‘variables’ and pick up ‘answer’. </a:t>
            </a:r>
            <a:br>
              <a:rPr sz="2200" lang="en-GB"/>
            </a:br>
            <a:r>
              <a:rPr sz="2200" lang="en-GB"/>
              <a:t>Drop it in the left hand box. </a:t>
            </a:r>
            <a:br>
              <a:rPr sz="2200" lang="en-GB"/>
            </a:br>
            <a:r>
              <a:rPr sz="2200" lang="en-GB"/>
              <a:t>Repeat this again and drop it in the other left hand box. 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26900" x="938335"/>
            <a:ext cy="5274474" cx="8203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and click on both right hand boxes and type in the number ‘1’ into both.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05250" x="3358012"/>
            <a:ext cy="2496475" cx="33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Pick them up and put them in the two holes by ‘if’.</a:t>
            </a:r>
            <a:br>
              <a:rPr sz="2200" lang="en-GB"/>
            </a:br>
            <a:r>
              <a:rPr sz="2200" lang="en-GB"/>
              <a:t>It works best if you pick it up by the ‘=’ and ‘&lt;’ signs and drop it when you see the white square round the hole you are trying to drop it into.</a:t>
            </a:r>
            <a:br>
              <a:rPr sz="2200" lang="en-GB"/>
            </a:br>
            <a:r>
              <a:rPr sz="2200" lang="en-GB"/>
              <a:t>(It works best for the left hand side of the thing you are dropping)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25075" x="3049125"/>
            <a:ext cy="4267200" cx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Under ‘looks’ you’ll find ‘Think Hmm...’.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Drag two of these out and change the text to ‘Too high’ and ‘Too low’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5550" x="3087225"/>
            <a:ext cy="4343400" cx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46025" x="3096750"/>
            <a:ext cy="4362450" cx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click on the little drop down arrow next to broadcast and select ‘new’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/>
        </p:nvSpPr>
        <p:spPr>
          <a:xfrm>
            <a:off y="129240" x="178919"/>
            <a:ext cy="7322760" cx="97372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724" x="324472"/>
            <a:ext cy="7322751" cx="943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Name it ‘win’.</a:t>
            </a:r>
            <a:br>
              <a:rPr sz="2200" lang="en-GB"/>
            </a:br>
            <a:r>
              <a:rPr sz="2200" lang="en-GB"/>
              <a:t>This means if you win - it tells all the other sprites.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08025" x="2429062"/>
            <a:ext cy="2576200" cx="52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After each guess we need to lower that number.</a:t>
            </a:r>
            <a:br>
              <a:rPr sz="2200" lang="en-GB"/>
            </a:br>
            <a:r>
              <a:rPr sz="2200" lang="en-GB"/>
              <a:t>Go to variables and drag on ‘change [...] by [...]’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put it here and set the boxes to ‘guesses’ and ‘-1’ 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3700" x="3135312"/>
            <a:ext cy="4819650" cx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y="3903250" x="6633975"/>
            <a:ext cy="416699" cx="92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we change the manhole to an open manhole when it has been picked, and back to a closed one when we start the game.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The top one says ‘manhole1’ the bottom one says ‘manhole’</a:t>
            </a:r>
          </a:p>
        </p:txBody>
      </p:sp>
      <p:sp>
        <p:nvSpPr>
          <p:cNvPr id="248" name="Shape 248"/>
          <p:cNvSpPr/>
          <p:nvPr/>
        </p:nvSpPr>
        <p:spPr>
          <a:xfrm>
            <a:off y="2267875" x="6942550"/>
            <a:ext cy="416699" cx="92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63425" x="3306323"/>
            <a:ext cy="5753324" cx="36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y="6632100" x="7017800"/>
            <a:ext cy="416699" cx="92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Remember to save...</a:t>
            </a:r>
          </a:p>
        </p:txBody>
      </p:sp>
      <p:sp>
        <p:nvSpPr>
          <p:cNvPr id="256" name="Shape 256"/>
          <p:cNvSpPr/>
          <p:nvPr/>
        </p:nvSpPr>
        <p:spPr>
          <a:xfrm>
            <a:off y="1621440" x="1691640"/>
            <a:ext cy="5434499" cx="7092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59938" x="2770138"/>
            <a:ext cy="1839799" cx="49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y="2142475" x="3874200"/>
            <a:ext cy="910200" cx="56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Lets make the manhole a little smaller.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the arrows that point into the centre and then click on the manhole about 15 times.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23362" x="3065262"/>
            <a:ext cy="1112950" cx="39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 rot="-1116039">
            <a:off y="4397048" x="6217465"/>
            <a:ext cy="879338" cx="52481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We need more manholes.  Right click on the icon in the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sprites area and click ‘duplicate’.</a:t>
            </a:r>
            <a:br>
              <a:rPr sz="2200" lang="en-GB"/>
            </a:br>
            <a:r>
              <a:rPr sz="2200" lang="en-GB"/>
              <a:t>On other versions of sprite select the ‘stamp’ icon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and then click on the manhole.</a:t>
            </a:r>
            <a:br>
              <a:rPr sz="2200" lang="en-GB"/>
            </a:br>
            <a:r>
              <a:rPr sz="2200" lang="en-GB"/>
              <a:t>Keep going until there are 9 of them.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36200" x="1763250"/>
            <a:ext cy="3028950" cx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It should now look a bit like this :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30350" x="1067925"/>
            <a:ext cy="3947549" cx="794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sprite 1 and then on costumes.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‘edit’ on the one with the closed manhole.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8225" x="2838575"/>
            <a:ext cy="4817600" cx="440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Draw on a number ‘1’ and click ‘ok’</a:t>
            </a:r>
            <a:br>
              <a:rPr sz="2200" lang="en-GB"/>
            </a:br>
            <a:r>
              <a:rPr sz="2200" lang="en-GB"/>
              <a:t>If it goes wrong click undo.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56699" x="1370784"/>
            <a:ext cy="4442549" cx="733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Do the same for sprite 2, edit the manhole.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80900" x="3006450"/>
            <a:ext cy="4598900" cx="406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Lets get started.  We do not need the cat in this game so right click on the cat (on a mac you hold ctrl and click it) and then select ‘delete’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40500" x="2039937"/>
            <a:ext cy="3638550" cx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...and you guessed it - add a number 2.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96124" x="1694770"/>
            <a:ext cy="4050323" cx="669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/>
        </p:nvSpPr>
        <p:spPr>
          <a:xfrm>
            <a:off y="255019" x="396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Still on sprite 2 :</a:t>
            </a:r>
            <a:br>
              <a:rPr sz="2200" lang="en-GB"/>
            </a:br>
            <a:r>
              <a:rPr sz="2200" lang="en-GB"/>
              <a:t>Click on scripts, select the number ‘2’ at the top (remember to use ‘more...’ if you do not see numner ‘2’)</a:t>
            </a:r>
            <a:br>
              <a:rPr sz="2200" lang="en-GB"/>
            </a:br>
            <a:r>
              <a:rPr sz="2200" lang="en-GB"/>
              <a:t>and then edit the other boxes to say ‘2’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94550" x="2840037"/>
            <a:ext cy="5219700" cx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 rot="-864279">
            <a:off y="1984528" x="4339372"/>
            <a:ext cy="371087" cx="67894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 rot="-864279">
            <a:off y="2942903" x="5540547"/>
            <a:ext cy="371087" cx="67894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 rot="-864279">
            <a:off y="4610078" x="5877147"/>
            <a:ext cy="371087" cx="67894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Repeat until you get all of them done.</a:t>
            </a:r>
            <a:br>
              <a:rPr sz="2200" lang="en-GB"/>
            </a:br>
            <a:r>
              <a:rPr sz="2200" lang="en-GB"/>
              <a:t>Remember each one needs the picture edited and also its number put in the scripts bit 3 times.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When you are all done line them up like this :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66950" x="2152637"/>
            <a:ext cy="4342650" cx="57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Remember to save...</a:t>
            </a:r>
          </a:p>
        </p:txBody>
      </p:sp>
      <p:sp>
        <p:nvSpPr>
          <p:cNvPr id="322" name="Shape 322"/>
          <p:cNvSpPr/>
          <p:nvPr/>
        </p:nvSpPr>
        <p:spPr>
          <a:xfrm>
            <a:off y="1621440" x="1691640"/>
            <a:ext cy="5434499" cx="7092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59938" x="2770138"/>
            <a:ext cy="1839799" cx="49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y="2142475" x="3874200"/>
            <a:ext cy="910200" cx="56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Break time…</a:t>
            </a:r>
            <a:br>
              <a:rPr sz="2200" lang="en-GB"/>
            </a:br>
            <a:r>
              <a:rPr sz="2200" lang="en-GB"/>
              <a:t>take 5 minutes.  Rest your eyes, legs, fingers and all that.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Have a drink and a snack - keep up the energy levels - we have a LOT more work to do...</a:t>
            </a:r>
          </a:p>
        </p:txBody>
      </p:sp>
      <p:sp>
        <p:nvSpPr>
          <p:cNvPr id="330" name="Shape 330"/>
          <p:cNvSpPr/>
          <p:nvPr/>
        </p:nvSpPr>
        <p:spPr>
          <a:xfrm>
            <a:off y="1837440" x="1691640"/>
            <a:ext cy="4247399" cx="687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2775" x="2571087"/>
            <a:ext cy="4938449" cx="49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‘stage’ in the icons area (the white square).</a:t>
            </a:r>
            <a:br>
              <a:rPr sz="2200" lang="en-GB"/>
            </a:br>
            <a:r>
              <a:rPr sz="2200" lang="en-GB"/>
              <a:t>Click on scripts and add these items.</a:t>
            </a:r>
            <a:br>
              <a:rPr sz="2200" lang="en-GB"/>
            </a:br>
            <a:r>
              <a:rPr sz="2200" lang="en-GB"/>
              <a:t>The top one is in controls and the other two are in ‘variables’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11150" x="2058987"/>
            <a:ext cy="4419600" cx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The top one ‘answers’ gets set to ‘pick random 1 to 9’ </a:t>
            </a:r>
            <a:br>
              <a:rPr sz="2200" lang="en-GB"/>
            </a:br>
            <a:r>
              <a:rPr sz="2200" lang="en-GB"/>
              <a:t>(which you will find in operations - but you may have to change the numbers).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The bottom one ‘guesses’ should be set to ‘5’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33200" x="2316162"/>
            <a:ext cy="2266950" cx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Two more lines on the bottom -</a:t>
            </a:r>
            <a:br>
              <a:rPr sz="2200" lang="en-GB"/>
            </a:br>
            <a:r>
              <a:rPr sz="2200" lang="en-GB"/>
              <a:t>You’ll find the bits in ‘control’, ‘Operators’ and ‘variables’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37500" x="2572875"/>
            <a:ext cy="3105150" cx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We are almost there…..</a:t>
            </a:r>
            <a:br>
              <a:rPr sz="2200" lang="en-GB"/>
            </a:br>
            <a:r>
              <a:rPr sz="2200" lang="en-GB"/>
              <a:t>Now we need a sprite to show we have won.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the new sprite icon again (the one with the grey folder)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94550" x="2535237"/>
            <a:ext cy="1943100" cx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 rot="-5549373">
            <a:off y="3023870" x="4998683"/>
            <a:ext cy="339318" cx="72518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Select the ‘people’ folder.</a:t>
            </a:r>
            <a:br>
              <a:rPr sz="2200" lang="en-GB"/>
            </a:br>
            <a:r>
              <a:rPr sz="2200" lang="en-GB"/>
              <a:t>(If you do not see it use the white ‘up’ arrow)</a:t>
            </a:r>
            <a:br>
              <a:rPr sz="2200" lang="en-GB"/>
            </a:br>
            <a:r>
              <a:rPr sz="2200" lang="en-GB"/>
              <a:t>and then go down to the bottom and find the ‘Whirling girl’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60574" x="931085"/>
            <a:ext cy="4665799" cx="821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Now lets add something else.  Click on the ‘choose a new sprite from file icon down in the bottom right.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59675" x="1877550"/>
            <a:ext cy="1828800" cx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 rot="-10170658">
            <a:off y="2576632" x="4566550"/>
            <a:ext cy="1156984" cx="50920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Place her in the middle and make her bigger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(use the 4 arrows that point out from the centre)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I clicked about 15 times.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23574" x="1896987"/>
            <a:ext cy="5181824" cx="62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Change the scripts for the girl to look like this. 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Anything that is missing is probably on the ‘looks’ button area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61550" x="1239375"/>
            <a:ext cy="2762250" cx="76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/>
        </p:nvSpPr>
        <p:spPr>
          <a:xfrm>
            <a:off y="301329" x="504000"/>
            <a:ext cy="23505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What have we used today ?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y="3359087" x="-56400"/>
            <a:ext cy="841499" cx="36503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Loops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y="3359087" x="3179900"/>
            <a:ext cy="841499" cx="36503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Variables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y="3359087" x="6109600"/>
            <a:ext cy="841499" cx="36503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‘If’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10146" x="3899275"/>
            <a:ext cy="796250" cx="225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00575" x="7321212"/>
            <a:ext cy="915324" cx="122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310162" x="930500"/>
            <a:ext cy="1071749" cx="16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/>
        </p:nvSpPr>
        <p:spPr>
          <a:xfrm>
            <a:off y="56625" x="504462"/>
            <a:ext cy="1958999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Thats it - you have just coded your first game.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Does that make you a CoderDojo Ninja ?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15620" x="2130190"/>
            <a:ext cy="4798100" cx="582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/>
        </p:nvSpPr>
        <p:spPr>
          <a:xfrm>
            <a:off y="301329" x="504000"/>
            <a:ext cy="23505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No.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/>
        </p:nvSpPr>
        <p:spPr>
          <a:xfrm>
            <a:off y="301316" x="504000"/>
            <a:ext cy="69270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 CoderDojo Ninja is someone who takes it further and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makes it into their own unique game.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 marR="0" indent="457200" marL="0">
              <a:spcBef>
                <a:spcPts val="0"/>
              </a:spcBef>
              <a:buSzPct val="25000"/>
              <a:buNone/>
            </a:pPr>
            <a:r>
              <a:rPr sz="2200" lang="en-GB"/>
              <a:t>Some ideas :</a:t>
            </a:r>
          </a:p>
          <a:p>
            <a:pPr rtl="0" lvl="0" marR="0" indent="457200" marL="457200">
              <a:spcBef>
                <a:spcPts val="0"/>
              </a:spcBef>
              <a:buSzPct val="25000"/>
              <a:buNone/>
            </a:pPr>
            <a:r>
              <a:rPr sz="2200" lang="en-GB"/>
              <a:t>*	What about different graphics when you win ? </a:t>
            </a:r>
            <a:br>
              <a:rPr sz="2200" lang="en-GB"/>
            </a:br>
            <a:r>
              <a:rPr sz="2200" lang="en-GB"/>
              <a:t>	*	Sound FX - make some NOISE !!!</a:t>
            </a:r>
          </a:p>
          <a:p>
            <a:pPr rtl="0" lvl="0" marR="0" indent="457200" marL="0">
              <a:spcBef>
                <a:spcPts val="0"/>
              </a:spcBef>
              <a:buSzPct val="25000"/>
              <a:buNone/>
            </a:pPr>
            <a:r>
              <a:rPr sz="2200" lang="en-GB"/>
              <a:t>	*	Fireworks ?</a:t>
            </a:r>
          </a:p>
          <a:p>
            <a:pPr rtl="0" lvl="0" marR="0" indent="457200" marL="0">
              <a:spcBef>
                <a:spcPts val="0"/>
              </a:spcBef>
              <a:buSzPct val="25000"/>
              <a:buNone/>
            </a:pPr>
            <a:r>
              <a:rPr sz="2200" lang="en-GB"/>
              <a:t>	* 	Something hidding in the manholes ? Maybe a baddie.</a:t>
            </a:r>
          </a:p>
          <a:p>
            <a:pPr rtl="0" lvl="0" marR="0" indent="457200" marL="0">
              <a:spcBef>
                <a:spcPts val="0"/>
              </a:spcBef>
              <a:buSzPct val="25000"/>
              <a:buNone/>
            </a:pPr>
            <a:r>
              <a:rPr sz="2200" lang="en-GB"/>
              <a:t>	*	What about a time limit ?</a:t>
            </a:r>
          </a:p>
          <a:p>
            <a:pPr rtl="0" lvl="0" marR="0" indent="45720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 marR="0" indent="457200" marL="0">
              <a:spcBef>
                <a:spcPts val="0"/>
              </a:spcBef>
              <a:buSzPct val="25000"/>
              <a:buNone/>
            </a:pPr>
            <a:r>
              <a:rPr sz="2200" lang="en-GB"/>
              <a:t>	* 	and most important… add your own ideas...</a:t>
            </a:r>
          </a:p>
          <a:p>
            <a:pPr rtl="0" lvl="0" marR="0" indent="457200" mar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/>
        </p:nvSpPr>
        <p:spPr>
          <a:xfrm>
            <a:off y="56625" x="504462"/>
            <a:ext cy="1958999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Did you miss any steps ? This presentation is available on our website :</a:t>
            </a:r>
            <a:br>
              <a:rPr sz="2200" lang="en-GB"/>
            </a:br>
            <a:r>
              <a:rPr u="sng" sz="2200" lang="en-GB">
                <a:solidFill>
                  <a:schemeClr val="hlink"/>
                </a:solidFill>
                <a:hlinkClick r:id="rId3"/>
              </a:rPr>
              <a:t>www.donabateDojo.com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‘lessons’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15624" x="1736287"/>
            <a:ext cy="5092450" cx="66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/>
        </p:nvSpPr>
        <p:spPr>
          <a:xfrm>
            <a:off y="301327" x="504000"/>
            <a:ext cy="6819899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 big thank you to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The Donabate Dojo Mentor team.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The Community Centre for the room and setting it up.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The mums and dads and adults for transport and help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and most of all - Thank you to our new Ninjas (thats you)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Comments, suggestions, donations, questions to :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email : </a:t>
            </a:r>
            <a:r>
              <a:rPr u="sng" sz="2200" lang="en-GB">
                <a:solidFill>
                  <a:schemeClr val="hlink"/>
                </a:solidFill>
                <a:hlinkClick r:id="rId3"/>
              </a:rPr>
              <a:t>team@donabateDojo.com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Facebook : </a:t>
            </a:r>
            <a:r>
              <a:rPr u="sng" sz="2200" lang="en-GB">
                <a:solidFill>
                  <a:schemeClr val="hlink"/>
                </a:solidFill>
                <a:hlinkClick r:id="rId4"/>
              </a:rPr>
              <a:t>www.facebook.com/DonabateDojo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Twitter :@</a:t>
            </a:r>
            <a:r>
              <a:rPr u="sng" sz="2200" lang="en-GB">
                <a:solidFill>
                  <a:schemeClr val="hlink"/>
                </a:solidFill>
                <a:hlinkClick r:id="rId5"/>
              </a:rPr>
              <a:t>DonabateDojo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Website : </a:t>
            </a:r>
            <a:r>
              <a:rPr u="sng" sz="2200" lang="en-GB">
                <a:solidFill>
                  <a:schemeClr val="hlink"/>
                </a:solidFill>
                <a:hlinkClick r:id="rId6"/>
              </a:rPr>
              <a:t>www.donabateDojo.com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Go into the ‘things’ folder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3324" x="1139359"/>
            <a:ext cy="4421074" cx="780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...and select the manhole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16527" x="988889"/>
            <a:ext cy="4571750" cx="81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It is a good idea to save your game now and then so you can always go back if it gets messed up or even goes wrong and crashes.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‘save’ icon and type in a name.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Lets call this one guess</a:t>
            </a:r>
          </a:p>
        </p:txBody>
      </p:sp>
      <p:sp>
        <p:nvSpPr>
          <p:cNvPr id="90" name="Shape 90"/>
          <p:cNvSpPr/>
          <p:nvPr/>
        </p:nvSpPr>
        <p:spPr>
          <a:xfrm>
            <a:off y="1621440" x="1691640"/>
            <a:ext cy="5434499" cx="7092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59938" x="2770138"/>
            <a:ext cy="1839799" cx="49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y="2142475" x="3874200"/>
            <a:ext cy="910200" cx="56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301319" x="504000"/>
            <a:ext cy="1262100" cx="9071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costumes - this allows us to change what the sprite looks like.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2200" lang="en-GB"/>
              <a:t>Click on ‘copy’ so you get another image.</a:t>
            </a:r>
            <a:br>
              <a:rPr sz="2200" lang="en-GB"/>
            </a:br>
            <a:r>
              <a:rPr sz="2200" lang="en-GB"/>
              <a:t>(On other version of scratch it is called duplicate or looks like a stamp)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95125" x="2230437"/>
            <a:ext cy="4419600" cx="56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 rot="1811957">
            <a:off y="3949510" x="5152953"/>
            <a:ext cy="555345" cx="112602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 rot="1811957">
            <a:off y="6138385" x="6045903"/>
            <a:ext cy="555345" cx="112602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